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70" r:id="rId7"/>
    <p:sldId id="271" r:id="rId8"/>
    <p:sldId id="272" r:id="rId9"/>
    <p:sldId id="262" r:id="rId10"/>
    <p:sldId id="266" r:id="rId11"/>
    <p:sldId id="274" r:id="rId12"/>
    <p:sldId id="277" r:id="rId13"/>
    <p:sldId id="260" r:id="rId14"/>
    <p:sldId id="267" r:id="rId15"/>
    <p:sldId id="268" r:id="rId16"/>
    <p:sldId id="269" r:id="rId17"/>
    <p:sldId id="278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19"/>
    <p:restoredTop sz="96405"/>
  </p:normalViewPr>
  <p:slideViewPr>
    <p:cSldViewPr snapToGrid="0" snapToObjects="1">
      <p:cViewPr varScale="1">
        <p:scale>
          <a:sx n="127" d="100"/>
          <a:sy n="127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8D5FF-B071-8E44-8146-CC7CA7C3F1D6}" type="datetimeFigureOut">
              <a:rPr lang="en-US" smtClean="0"/>
              <a:t>8/18/20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F2F32-4B8F-4F49-9854-24B0CC73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32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1A6EFD8-ACF2-7A46-89EE-CFBDFF2D0FE5}" type="datetime1">
              <a:rPr lang="en-029" smtClean="0"/>
              <a:t>8/18/20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496C-2156-9245-9497-4838CAA78858}" type="datetime1">
              <a:rPr lang="en-029" smtClean="0"/>
              <a:t>8/18/20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F59F-A653-6041-882E-18A3C3D925D9}" type="datetime1">
              <a:rPr lang="en-029" smtClean="0"/>
              <a:t>8/18/20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0397-6EA6-D14B-817E-84D5C32AC25B}" type="datetime1">
              <a:rPr lang="en-029" smtClean="0"/>
              <a:t>8/18/20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8B1716-8834-C84A-97C0-F536FAD4A24C}" type="datetime1">
              <a:rPr lang="en-029" smtClean="0"/>
              <a:t>8/18/20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C3F1-5BEC-C548-A9D2-0B83ACB130DA}" type="datetime1">
              <a:rPr lang="en-029" smtClean="0"/>
              <a:t>8/18/20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F6DA-2DF1-1A43-BBF6-567110BD6E5A}" type="datetime1">
              <a:rPr lang="en-029" smtClean="0"/>
              <a:t>8/18/20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CAB1-52E2-2140-BA2E-DF2F2BB0003D}" type="datetime1">
              <a:rPr lang="en-029" smtClean="0"/>
              <a:t>8/18/20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DCF6-5C57-9A40-8C22-F8E2D09DD3C6}" type="datetime1">
              <a:rPr lang="en-029" smtClean="0"/>
              <a:t>8/18/20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4055B6-06DE-6944-8A9F-9657D67AE651}" type="datetime1">
              <a:rPr lang="en-029" smtClean="0"/>
              <a:t>8/18/20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D330A3-0D7F-C74F-A1AF-C1E6318296DF}" type="datetime1">
              <a:rPr lang="en-029" smtClean="0"/>
              <a:t>8/18/20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2BD6D98-F127-AA4F-9C56-3353AD59EE51}" type="datetime1">
              <a:rPr lang="en-029" smtClean="0"/>
              <a:t>8/18/20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23B63B-37C8-E242-AB18-9CBA9623A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892" y="0"/>
            <a:ext cx="2679700" cy="18796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C3EA4CF-88BB-6340-A570-A62087D34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5414" y="1569032"/>
            <a:ext cx="9555898" cy="2312304"/>
          </a:xfrm>
        </p:spPr>
        <p:txBody>
          <a:bodyPr/>
          <a:lstStyle/>
          <a:p>
            <a:r>
              <a:rPr lang="en-US" sz="3200" dirty="0">
                <a:latin typeface="American Typewriter" panose="02090604020004020304" pitchFamily="18" charset="77"/>
              </a:rPr>
              <a:t>DIAGNOSTIC CLASSIFICATION OF LUNG NODULES</a:t>
            </a:r>
            <a:br>
              <a:rPr lang="fa-IR" sz="3200" dirty="0">
                <a:latin typeface="American Typewriter" panose="02090604020004020304" pitchFamily="18" charset="77"/>
              </a:rPr>
            </a:br>
            <a:r>
              <a:rPr lang="en-US" sz="3200" dirty="0">
                <a:latin typeface="American Typewriter" panose="02090604020004020304" pitchFamily="18" charset="77"/>
              </a:rPr>
              <a:t> USING 3D NEURAL NETWORKS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73CD5D-E6BA-6943-8452-C38C11488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7D62F4-D0E5-C24A-8280-2FF5966B6BF9}"/>
              </a:ext>
            </a:extLst>
          </p:cNvPr>
          <p:cNvSpPr txBox="1"/>
          <p:nvPr/>
        </p:nvSpPr>
        <p:spPr>
          <a:xfrm>
            <a:off x="2606892" y="4919636"/>
            <a:ext cx="2424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457200" rtl="1" eaLnBrk="1" latinLnBrk="0" hangingPunct="1"/>
            <a:r>
              <a:rPr lang="en-US" b="1" dirty="0" err="1">
                <a:latin typeface="American Typewriter" panose="02090604020004020304" pitchFamily="18" charset="77"/>
              </a:rPr>
              <a:t>Ramin</a:t>
            </a:r>
            <a:r>
              <a:rPr lang="en-US" b="1" dirty="0">
                <a:latin typeface="American Typewriter" panose="02090604020004020304" pitchFamily="18" charset="77"/>
              </a:rPr>
              <a:t> </a:t>
            </a:r>
            <a:r>
              <a:rPr lang="en-US" b="1" dirty="0" err="1">
                <a:latin typeface="American Typewriter" panose="02090604020004020304" pitchFamily="18" charset="77"/>
              </a:rPr>
              <a:t>Kamali</a:t>
            </a:r>
            <a:endParaRPr lang="en-US" b="1" dirty="0">
              <a:latin typeface="American Typewriter" panose="02090604020004020304" pitchFamily="18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66F945-31B5-4E43-AEDA-81935C9D6CA4}"/>
              </a:ext>
            </a:extLst>
          </p:cNvPr>
          <p:cNvSpPr txBox="1"/>
          <p:nvPr/>
        </p:nvSpPr>
        <p:spPr>
          <a:xfrm>
            <a:off x="6943838" y="4919636"/>
            <a:ext cx="3161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merican Typewriter" panose="02090604020004020304" pitchFamily="18" charset="77"/>
              </a:rPr>
              <a:t>Mohammadreza </a:t>
            </a:r>
            <a:r>
              <a:rPr lang="en-US" b="1" dirty="0" err="1">
                <a:latin typeface="American Typewriter" panose="02090604020004020304" pitchFamily="18" charset="77"/>
              </a:rPr>
              <a:t>Davoodi</a:t>
            </a:r>
            <a:endParaRPr lang="en-US" b="1" dirty="0"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63948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2B79AC-7C88-BD40-96D3-0185CB4A1226}"/>
              </a:ext>
            </a:extLst>
          </p:cNvPr>
          <p:cNvSpPr/>
          <p:nvPr/>
        </p:nvSpPr>
        <p:spPr>
          <a:xfrm>
            <a:off x="1598645" y="938878"/>
            <a:ext cx="4636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merican Typewriter" panose="02090604020004020304" pitchFamily="18" charset="77"/>
              </a:rPr>
              <a:t>Baseline Networks 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D5963F-91EC-9949-8842-678A8A828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8341" y="1581139"/>
            <a:ext cx="3124488" cy="19143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6B6996-3A55-D043-8C89-E10799955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366" y="1661694"/>
            <a:ext cx="4688257" cy="17670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433A59-D669-3C49-A313-C169E5A32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8341" y="4175581"/>
            <a:ext cx="3124488" cy="19771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1AB5ED-D055-5D4A-B2E0-314664C84E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365" y="4030419"/>
            <a:ext cx="4688257" cy="212232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1CDE8-9CAB-E644-8F2C-ECC71B76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087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4A190-82D9-5F44-AF8B-F2E9C863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6C22A-551A-8E4A-9C05-4ACA44563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0" y="2349500"/>
            <a:ext cx="7556500" cy="2159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F7150D-3CE8-A749-8320-04938FF39F95}"/>
              </a:ext>
            </a:extLst>
          </p:cNvPr>
          <p:cNvSpPr/>
          <p:nvPr/>
        </p:nvSpPr>
        <p:spPr>
          <a:xfrm>
            <a:off x="1598645" y="938878"/>
            <a:ext cx="4636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American Typewriter" panose="02090604020004020304" pitchFamily="18" charset="77"/>
              </a:rPr>
              <a:t>efficientNet</a:t>
            </a:r>
            <a:r>
              <a:rPr lang="en-US" sz="2000" dirty="0">
                <a:latin typeface="American Typewriter" panose="02090604020004020304" pitchFamily="18" charset="77"/>
              </a:rPr>
              <a:t> network</a:t>
            </a:r>
          </a:p>
        </p:txBody>
      </p:sp>
    </p:spTree>
    <p:extLst>
      <p:ext uri="{BB962C8B-B14F-4D97-AF65-F5344CB8AC3E}">
        <p14:creationId xmlns:p14="http://schemas.microsoft.com/office/powerpoint/2010/main" val="1390468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143FB8F-71C3-1146-8ECA-426FBA2AE9B7}"/>
              </a:ext>
            </a:extLst>
          </p:cNvPr>
          <p:cNvSpPr/>
          <p:nvPr/>
        </p:nvSpPr>
        <p:spPr>
          <a:xfrm>
            <a:off x="1598645" y="938878"/>
            <a:ext cx="4636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American Typewriter" panose="02090604020004020304" pitchFamily="18" charset="77"/>
              </a:rPr>
              <a:t>efficientNet</a:t>
            </a:r>
            <a:r>
              <a:rPr lang="en-US" sz="2000" dirty="0">
                <a:latin typeface="American Typewriter" panose="02090604020004020304" pitchFamily="18" charset="77"/>
              </a:rPr>
              <a:t> network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3DC4C0-FD0A-9C41-92E2-B8B0A7F2C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167" y="1338989"/>
            <a:ext cx="7685540" cy="432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43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8E4CE98-EEA9-6D42-A090-0F22F9F979E4}"/>
              </a:ext>
            </a:extLst>
          </p:cNvPr>
          <p:cNvSpPr/>
          <p:nvPr/>
        </p:nvSpPr>
        <p:spPr>
          <a:xfrm>
            <a:off x="1598645" y="938878"/>
            <a:ext cx="4636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merican Typewriter" panose="02090604020004020304" pitchFamily="18" charset="77"/>
              </a:rPr>
              <a:t>New Networks 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CE98E2-EA58-5E48-89D1-01ECB27240F7}"/>
              </a:ext>
            </a:extLst>
          </p:cNvPr>
          <p:cNvSpPr txBox="1"/>
          <p:nvPr/>
        </p:nvSpPr>
        <p:spPr>
          <a:xfrm>
            <a:off x="2483708" y="2372497"/>
            <a:ext cx="3015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Simple </a:t>
            </a:r>
            <a:r>
              <a:rPr lang="en-US" dirty="0" err="1">
                <a:latin typeface="American Typewriter" panose="02090604020004020304" pitchFamily="18" charset="77"/>
              </a:rPr>
              <a:t>efficientNet</a:t>
            </a:r>
            <a:endParaRPr lang="en-US" dirty="0">
              <a:latin typeface="American Typewriter" panose="02090604020004020304" pitchFamily="18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048088-903C-2D41-B7AD-DCD32F5CB358}"/>
              </a:ext>
            </a:extLst>
          </p:cNvPr>
          <p:cNvSpPr txBox="1"/>
          <p:nvPr/>
        </p:nvSpPr>
        <p:spPr>
          <a:xfrm>
            <a:off x="2483708" y="5088578"/>
            <a:ext cx="3472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merican Typewriter" panose="02090604020004020304" pitchFamily="18" charset="77"/>
              </a:rPr>
              <a:t>efficientNet</a:t>
            </a:r>
            <a:r>
              <a:rPr lang="en-US" dirty="0">
                <a:latin typeface="American Typewriter" panose="02090604020004020304" pitchFamily="18" charset="77"/>
              </a:rPr>
              <a:t> with Leaky </a:t>
            </a:r>
            <a:r>
              <a:rPr lang="en-US" dirty="0" err="1">
                <a:latin typeface="American Typewriter" panose="02090604020004020304" pitchFamily="18" charset="77"/>
              </a:rPr>
              <a:t>Relu</a:t>
            </a:r>
            <a:endParaRPr lang="en-US" dirty="0">
              <a:latin typeface="American Typewriter" panose="02090604020004020304" pitchFamily="18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CE8C7F-C430-A54D-91B5-FC6749190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31" y="1521943"/>
            <a:ext cx="3818772" cy="24397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EA219E-DF93-4047-ADF6-658BB5CA3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131" y="4238025"/>
            <a:ext cx="3818772" cy="2439771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998A605-F767-0942-9C21-BCB34FD34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63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8E4CE98-EEA9-6D42-A090-0F22F9F979E4}"/>
              </a:ext>
            </a:extLst>
          </p:cNvPr>
          <p:cNvSpPr/>
          <p:nvPr/>
        </p:nvSpPr>
        <p:spPr>
          <a:xfrm>
            <a:off x="1598645" y="938878"/>
            <a:ext cx="4636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merican Typewriter" panose="02090604020004020304" pitchFamily="18" charset="77"/>
              </a:rPr>
              <a:t>New Networks 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CE98E2-EA58-5E48-89D1-01ECB27240F7}"/>
              </a:ext>
            </a:extLst>
          </p:cNvPr>
          <p:cNvSpPr txBox="1"/>
          <p:nvPr/>
        </p:nvSpPr>
        <p:spPr>
          <a:xfrm>
            <a:off x="2650523" y="5142816"/>
            <a:ext cx="3904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Shared </a:t>
            </a:r>
            <a:r>
              <a:rPr lang="en-US" dirty="0" err="1">
                <a:latin typeface="American Typewriter" panose="02090604020004020304" pitchFamily="18" charset="77"/>
              </a:rPr>
              <a:t>efficientNet</a:t>
            </a:r>
            <a:r>
              <a:rPr lang="en-US" dirty="0">
                <a:latin typeface="American Typewriter" panose="02090604020004020304" pitchFamily="18" charset="77"/>
              </a:rPr>
              <a:t> + Leaky </a:t>
            </a:r>
            <a:r>
              <a:rPr lang="en-US" dirty="0" err="1">
                <a:latin typeface="American Typewriter" panose="02090604020004020304" pitchFamily="18" charset="77"/>
              </a:rPr>
              <a:t>Relu</a:t>
            </a:r>
            <a:r>
              <a:rPr lang="en-US" dirty="0">
                <a:latin typeface="American Typewriter" panose="02090604020004020304" pitchFamily="18" charset="77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048088-903C-2D41-B7AD-DCD32F5CB358}"/>
              </a:ext>
            </a:extLst>
          </p:cNvPr>
          <p:cNvSpPr txBox="1"/>
          <p:nvPr/>
        </p:nvSpPr>
        <p:spPr>
          <a:xfrm>
            <a:off x="2650523" y="2557162"/>
            <a:ext cx="423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Multi-conv </a:t>
            </a:r>
            <a:r>
              <a:rPr lang="en-US" dirty="0" err="1">
                <a:latin typeface="American Typewriter" panose="02090604020004020304" pitchFamily="18" charset="77"/>
              </a:rPr>
              <a:t>efficientNey</a:t>
            </a:r>
            <a:r>
              <a:rPr lang="en-US" dirty="0">
                <a:latin typeface="American Typewriter" panose="02090604020004020304" pitchFamily="18" charset="77"/>
              </a:rPr>
              <a:t> + Leaky </a:t>
            </a:r>
            <a:r>
              <a:rPr lang="en-US" dirty="0" err="1">
                <a:latin typeface="American Typewriter" panose="02090604020004020304" pitchFamily="18" charset="77"/>
              </a:rPr>
              <a:t>Relu</a:t>
            </a:r>
            <a:r>
              <a:rPr lang="en-US" dirty="0">
                <a:latin typeface="American Typewriter" panose="02090604020004020304" pitchFamily="18" charset="77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6F9794-D474-B04E-A413-DBD32AEB7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208" y="1475603"/>
            <a:ext cx="3498169" cy="21631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2CC86B-0ABC-0D41-AE01-8F02D789E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208" y="4294151"/>
            <a:ext cx="3498169" cy="217649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6B5F2B-4F9C-1344-8AE9-54952168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519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8E4CE98-EEA9-6D42-A090-0F22F9F979E4}"/>
              </a:ext>
            </a:extLst>
          </p:cNvPr>
          <p:cNvSpPr/>
          <p:nvPr/>
        </p:nvSpPr>
        <p:spPr>
          <a:xfrm>
            <a:off x="1598645" y="938878"/>
            <a:ext cx="4636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merican Typewriter" panose="02090604020004020304" pitchFamily="18" charset="77"/>
              </a:rPr>
              <a:t>New Networks 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CE98E2-EA58-5E48-89D1-01ECB27240F7}"/>
              </a:ext>
            </a:extLst>
          </p:cNvPr>
          <p:cNvSpPr txBox="1"/>
          <p:nvPr/>
        </p:nvSpPr>
        <p:spPr>
          <a:xfrm>
            <a:off x="2038864" y="3244334"/>
            <a:ext cx="3929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Residual </a:t>
            </a:r>
            <a:r>
              <a:rPr lang="en-US" dirty="0" err="1">
                <a:latin typeface="American Typewriter" panose="02090604020004020304" pitchFamily="18" charset="77"/>
              </a:rPr>
              <a:t>efficientNet</a:t>
            </a:r>
            <a:r>
              <a:rPr lang="en-US" dirty="0">
                <a:latin typeface="American Typewriter" panose="02090604020004020304" pitchFamily="18" charset="77"/>
              </a:rPr>
              <a:t> + leaky </a:t>
            </a:r>
            <a:r>
              <a:rPr lang="en-US" dirty="0" err="1">
                <a:latin typeface="American Typewriter" panose="02090604020004020304" pitchFamily="18" charset="77"/>
              </a:rPr>
              <a:t>Relu</a:t>
            </a:r>
            <a:endParaRPr lang="en-US" dirty="0">
              <a:latin typeface="American Typewriter" panose="02090604020004020304" pitchFamily="18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413330-B3C6-9F47-A4A0-99E3618C3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132" y="2599554"/>
            <a:ext cx="3421660" cy="20282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05DD0-013D-2646-AD75-01377D326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115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80746D-B755-864A-A8AE-6D523209F4AB}"/>
              </a:ext>
            </a:extLst>
          </p:cNvPr>
          <p:cNvSpPr/>
          <p:nvPr/>
        </p:nvSpPr>
        <p:spPr>
          <a:xfrm>
            <a:off x="1598645" y="938878"/>
            <a:ext cx="4636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merican Typewriter" panose="02090604020004020304" pitchFamily="18" charset="77"/>
              </a:rPr>
              <a:t>Results :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D8398E6-28E0-764A-8DD6-E0D7564C75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572861"/>
              </p:ext>
            </p:extLst>
          </p:nvPr>
        </p:nvGraphicFramePr>
        <p:xfrm>
          <a:off x="2496065" y="1971589"/>
          <a:ext cx="840534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4162">
                  <a:extLst>
                    <a:ext uri="{9D8B030D-6E8A-4147-A177-3AD203B41FA5}">
                      <a16:colId xmlns:a16="http://schemas.microsoft.com/office/drawing/2014/main" val="1152723082"/>
                    </a:ext>
                  </a:extLst>
                </a:gridCol>
                <a:gridCol w="939113">
                  <a:extLst>
                    <a:ext uri="{9D8B030D-6E8A-4147-A177-3AD203B41FA5}">
                      <a16:colId xmlns:a16="http://schemas.microsoft.com/office/drawing/2014/main" val="1897149940"/>
                    </a:ext>
                  </a:extLst>
                </a:gridCol>
                <a:gridCol w="766119">
                  <a:extLst>
                    <a:ext uri="{9D8B030D-6E8A-4147-A177-3AD203B41FA5}">
                      <a16:colId xmlns:a16="http://schemas.microsoft.com/office/drawing/2014/main" val="4232294602"/>
                    </a:ext>
                  </a:extLst>
                </a:gridCol>
                <a:gridCol w="902043">
                  <a:extLst>
                    <a:ext uri="{9D8B030D-6E8A-4147-A177-3AD203B41FA5}">
                      <a16:colId xmlns:a16="http://schemas.microsoft.com/office/drawing/2014/main" val="37348773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03659515"/>
                    </a:ext>
                  </a:extLst>
                </a:gridCol>
                <a:gridCol w="929503">
                  <a:extLst>
                    <a:ext uri="{9D8B030D-6E8A-4147-A177-3AD203B41FA5}">
                      <a16:colId xmlns:a16="http://schemas.microsoft.com/office/drawing/2014/main" val="33124061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merican Typewriter" panose="02090604020004020304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AUC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TPR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TNR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PPV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ACC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02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baseline1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0.89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0.84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0.79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0.79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0.81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32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merican Typewriter" panose="02090604020004020304" pitchFamily="18" charset="77"/>
                        </a:rPr>
                        <a:t>baseline2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0.88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0.87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0.85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0.82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902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merican Typewriter" panose="02090604020004020304" pitchFamily="18" charset="77"/>
                        </a:rPr>
                        <a:t>baseline3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0.85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0.79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0.77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0.78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109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merican Typewriter" panose="02090604020004020304" pitchFamily="18" charset="77"/>
                        </a:rPr>
                        <a:t>baseline4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0.83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0.86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0.79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0.79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0.82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076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Simple-</a:t>
                      </a:r>
                      <a:r>
                        <a:rPr lang="en-US" dirty="0" err="1">
                          <a:latin typeface="American Typewriter" panose="02090604020004020304" pitchFamily="18" charset="77"/>
                        </a:rPr>
                        <a:t>efficientNet</a:t>
                      </a:r>
                      <a:endParaRPr lang="en-US" dirty="0">
                        <a:latin typeface="American Typewriter" panose="02090604020004020304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0.93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0.86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0.85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0.84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0.85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265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merican Typewriter" panose="02090604020004020304" pitchFamily="18" charset="77"/>
                        </a:rPr>
                        <a:t>efficientNet</a:t>
                      </a:r>
                      <a:r>
                        <a:rPr lang="en-US" dirty="0">
                          <a:latin typeface="American Typewriter" panose="02090604020004020304" pitchFamily="18" charset="77"/>
                        </a:rPr>
                        <a:t> + leaky </a:t>
                      </a:r>
                      <a:r>
                        <a:rPr lang="en-US" dirty="0" err="1">
                          <a:latin typeface="American Typewriter" panose="02090604020004020304" pitchFamily="18" charset="77"/>
                        </a:rPr>
                        <a:t>Relu</a:t>
                      </a:r>
                      <a:endParaRPr lang="en-US" dirty="0">
                        <a:latin typeface="American Typewriter" panose="02090604020004020304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0.94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0.87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0.83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0.83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0.85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808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shared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0.90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0.82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0.81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0.80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103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Multi-conv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0.93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merican Typewriter" panose="02090604020004020304" pitchFamily="18" charset="77"/>
                        </a:rPr>
                        <a:t>0.86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merican Typewriter" panose="02090604020004020304" pitchFamily="18" charset="77"/>
                        </a:rPr>
                        <a:t>0.84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merican Typewriter" panose="02090604020004020304" pitchFamily="18" charset="77"/>
                        </a:rPr>
                        <a:t>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merican Typewriter" panose="02090604020004020304" pitchFamily="18" charset="77"/>
                        </a:rPr>
                        <a:t>0.85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697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Residual + eff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0.93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0.86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0.84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0.84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 Typewriter" panose="02090604020004020304" pitchFamily="18" charset="77"/>
                        </a:rPr>
                        <a:t>0.85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427068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AC97EB-CF2A-774F-9FA6-FDB0081C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56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5EAE9-C2A2-F54B-A879-C9F54D0E2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B30C6D-2D40-B548-8C95-47041FDAA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213" y="1768510"/>
            <a:ext cx="2983360" cy="29558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B81511-AEB2-7A44-8C7C-20295C300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965" y="1768510"/>
            <a:ext cx="2955820" cy="29558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AAB317-6C1E-2449-B633-EA17DE90A4FB}"/>
              </a:ext>
            </a:extLst>
          </p:cNvPr>
          <p:cNvSpPr/>
          <p:nvPr/>
        </p:nvSpPr>
        <p:spPr>
          <a:xfrm>
            <a:off x="1598645" y="938878"/>
            <a:ext cx="4636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merican Typewriter" panose="02090604020004020304" pitchFamily="18" charset="77"/>
              </a:rPr>
              <a:t>Results 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C15EA6-27A5-C042-9A34-0FB9D339E85F}"/>
              </a:ext>
            </a:extLst>
          </p:cNvPr>
          <p:cNvSpPr txBox="1"/>
          <p:nvPr/>
        </p:nvSpPr>
        <p:spPr>
          <a:xfrm>
            <a:off x="2601965" y="5153852"/>
            <a:ext cx="3120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Ground truth : benign</a:t>
            </a:r>
          </a:p>
          <a:p>
            <a:endParaRPr lang="en-US" dirty="0">
              <a:latin typeface="American Typewriter" panose="02090604020004020304" pitchFamily="18" charset="77"/>
            </a:endParaRPr>
          </a:p>
          <a:p>
            <a:r>
              <a:rPr lang="en-US" dirty="0">
                <a:latin typeface="American Typewriter" panose="02090604020004020304" pitchFamily="18" charset="77"/>
              </a:rPr>
              <a:t>Prediction : benign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BBA911-6F6E-3C4B-A55E-803A2E069B7A}"/>
              </a:ext>
            </a:extLst>
          </p:cNvPr>
          <p:cNvSpPr txBox="1"/>
          <p:nvPr/>
        </p:nvSpPr>
        <p:spPr>
          <a:xfrm>
            <a:off x="7612665" y="5136289"/>
            <a:ext cx="3120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Ground truth : malignant</a:t>
            </a:r>
          </a:p>
          <a:p>
            <a:endParaRPr lang="en-US" dirty="0">
              <a:latin typeface="American Typewriter" panose="02090604020004020304" pitchFamily="18" charset="77"/>
            </a:endParaRPr>
          </a:p>
          <a:p>
            <a:r>
              <a:rPr lang="en-US" dirty="0">
                <a:latin typeface="American Typewriter" panose="02090604020004020304" pitchFamily="18" charset="77"/>
              </a:rPr>
              <a:t>Prediction : malignant</a:t>
            </a:r>
          </a:p>
        </p:txBody>
      </p:sp>
    </p:spTree>
    <p:extLst>
      <p:ext uri="{BB962C8B-B14F-4D97-AF65-F5344CB8AC3E}">
        <p14:creationId xmlns:p14="http://schemas.microsoft.com/office/powerpoint/2010/main" val="2719741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D13A7-819B-E348-99E1-B4A790242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C73BCB-8410-694F-9386-2A98BDBCFEDA}"/>
              </a:ext>
            </a:extLst>
          </p:cNvPr>
          <p:cNvSpPr txBox="1"/>
          <p:nvPr/>
        </p:nvSpPr>
        <p:spPr>
          <a:xfrm>
            <a:off x="4357512" y="3044279"/>
            <a:ext cx="7665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merican Typewriter" panose="02090604020004020304" pitchFamily="18" charset="77"/>
              </a:rPr>
              <a:t>Questions ??</a:t>
            </a:r>
          </a:p>
        </p:txBody>
      </p:sp>
    </p:spTree>
    <p:extLst>
      <p:ext uri="{BB962C8B-B14F-4D97-AF65-F5344CB8AC3E}">
        <p14:creationId xmlns:p14="http://schemas.microsoft.com/office/powerpoint/2010/main" val="255686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2B79AC-7C88-BD40-96D3-0185CB4A1226}"/>
              </a:ext>
            </a:extLst>
          </p:cNvPr>
          <p:cNvSpPr/>
          <p:nvPr/>
        </p:nvSpPr>
        <p:spPr>
          <a:xfrm>
            <a:off x="1598645" y="938878"/>
            <a:ext cx="4636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merican Typewriter" panose="02090604020004020304" pitchFamily="18" charset="77"/>
              </a:rPr>
              <a:t>Problem : lung nodule classification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A4C493-A72E-C242-A01C-446535B3B9E7}"/>
              </a:ext>
            </a:extLst>
          </p:cNvPr>
          <p:cNvSpPr txBox="1"/>
          <p:nvPr/>
        </p:nvSpPr>
        <p:spPr>
          <a:xfrm>
            <a:off x="3200399" y="2217906"/>
            <a:ext cx="75915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American Typewriter" panose="02090604020004020304" pitchFamily="18" charset="77"/>
              </a:rPr>
              <a:t>Lung cancer is one of  the most dangerous cancers</a:t>
            </a:r>
          </a:p>
          <a:p>
            <a:pPr marL="285750" indent="-285750">
              <a:buFontTx/>
              <a:buChar char="-"/>
            </a:pPr>
            <a:endParaRPr lang="en-US" dirty="0">
              <a:latin typeface="American Typewriter" panose="02090604020004020304" pitchFamily="18" charset="77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American Typewriter" panose="02090604020004020304" pitchFamily="18" charset="77"/>
              </a:rPr>
              <a:t>Time is an important factor to reduce mortality rate</a:t>
            </a:r>
          </a:p>
          <a:p>
            <a:pPr marL="285750" indent="-285750">
              <a:buFontTx/>
              <a:buChar char="-"/>
            </a:pPr>
            <a:endParaRPr lang="en-US" dirty="0">
              <a:latin typeface="American Typewriter" panose="02090604020004020304" pitchFamily="18" charset="77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American Typewriter" panose="02090604020004020304" pitchFamily="18" charset="77"/>
              </a:rPr>
              <a:t>Doctors need more information</a:t>
            </a:r>
          </a:p>
          <a:p>
            <a:pPr marL="285750" indent="-285750">
              <a:buFontTx/>
              <a:buChar char="-"/>
            </a:pPr>
            <a:endParaRPr lang="en-US" dirty="0">
              <a:latin typeface="American Typewriter" panose="02090604020004020304" pitchFamily="18" charset="77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American Typewriter" panose="02090604020004020304" pitchFamily="18" charset="77"/>
              </a:rPr>
              <a:t>Handcraft feature extracting is slow</a:t>
            </a:r>
          </a:p>
          <a:p>
            <a:pPr marL="285750" indent="-285750">
              <a:buFontTx/>
              <a:buChar char="-"/>
            </a:pPr>
            <a:endParaRPr lang="en-US" dirty="0">
              <a:latin typeface="American Typewriter" panose="02090604020004020304" pitchFamily="18" charset="77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8CCE72B-DA30-4E44-9980-08A444F54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097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2B79AC-7C88-BD40-96D3-0185CB4A1226}"/>
              </a:ext>
            </a:extLst>
          </p:cNvPr>
          <p:cNvSpPr/>
          <p:nvPr/>
        </p:nvSpPr>
        <p:spPr>
          <a:xfrm>
            <a:off x="1598645" y="938878"/>
            <a:ext cx="4636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merican Typewriter" panose="02090604020004020304" pitchFamily="18" charset="77"/>
              </a:rPr>
              <a:t>Deep learning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A4C493-A72E-C242-A01C-446535B3B9E7}"/>
              </a:ext>
            </a:extLst>
          </p:cNvPr>
          <p:cNvSpPr txBox="1"/>
          <p:nvPr/>
        </p:nvSpPr>
        <p:spPr>
          <a:xfrm>
            <a:off x="2949191" y="1775779"/>
            <a:ext cx="75915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pros :</a:t>
            </a:r>
          </a:p>
          <a:p>
            <a:pPr marL="285750" indent="-285750">
              <a:buFontTx/>
              <a:buChar char="-"/>
            </a:pPr>
            <a:endParaRPr lang="en-US" dirty="0">
              <a:latin typeface="American Typewriter" panose="02090604020004020304" pitchFamily="18" charset="77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American Typewriter" panose="02090604020004020304" pitchFamily="18" charset="77"/>
              </a:rPr>
              <a:t>It saves time and money</a:t>
            </a:r>
          </a:p>
          <a:p>
            <a:pPr marL="285750" indent="-285750">
              <a:buFontTx/>
              <a:buChar char="-"/>
            </a:pPr>
            <a:endParaRPr lang="en-US" dirty="0">
              <a:latin typeface="American Typewriter" panose="02090604020004020304" pitchFamily="18" charset="77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American Typewriter" panose="02090604020004020304" pitchFamily="18" charset="77"/>
              </a:rPr>
              <a:t>High-level feature</a:t>
            </a:r>
          </a:p>
          <a:p>
            <a:pPr marL="285750" indent="-285750">
              <a:buFontTx/>
              <a:buChar char="-"/>
            </a:pPr>
            <a:endParaRPr lang="en-US" dirty="0">
              <a:latin typeface="American Typewriter" panose="02090604020004020304" pitchFamily="18" charset="77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American Typewriter" panose="02090604020004020304" pitchFamily="18" charset="77"/>
              </a:rPr>
              <a:t>Better quality</a:t>
            </a:r>
          </a:p>
          <a:p>
            <a:pPr marL="285750" indent="-285750">
              <a:buFontTx/>
              <a:buChar char="-"/>
            </a:pPr>
            <a:endParaRPr lang="en-US" dirty="0">
              <a:latin typeface="American Typewriter" panose="02090604020004020304" pitchFamily="18" charset="77"/>
            </a:endParaRPr>
          </a:p>
          <a:p>
            <a:r>
              <a:rPr lang="en-US" dirty="0">
                <a:latin typeface="American Typewriter" panose="02090604020004020304" pitchFamily="18" charset="77"/>
              </a:rPr>
              <a:t>Cons :</a:t>
            </a:r>
          </a:p>
          <a:p>
            <a:endParaRPr lang="en-US" dirty="0">
              <a:latin typeface="American Typewriter" panose="02090604020004020304" pitchFamily="18" charset="77"/>
            </a:endParaRPr>
          </a:p>
          <a:p>
            <a:endParaRPr lang="en-US" dirty="0">
              <a:latin typeface="American Typewriter" panose="02090604020004020304" pitchFamily="18" charset="77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American Typewriter" panose="02090604020004020304" pitchFamily="18" charset="77"/>
              </a:rPr>
              <a:t>Need a lot of data</a:t>
            </a:r>
          </a:p>
          <a:p>
            <a:pPr marL="285750" indent="-285750">
              <a:buFontTx/>
              <a:buChar char="-"/>
            </a:pPr>
            <a:endParaRPr lang="en-US" dirty="0">
              <a:latin typeface="American Typewriter" panose="02090604020004020304" pitchFamily="18" charset="77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American Typewriter" panose="02090604020004020304" pitchFamily="18" charset="77"/>
              </a:rPr>
              <a:t>But medical data sets aren’t big </a:t>
            </a:r>
            <a:r>
              <a:rPr lang="en-US" dirty="0" err="1">
                <a:latin typeface="American Typewriter" panose="02090604020004020304" pitchFamily="18" charset="77"/>
              </a:rPr>
              <a:t>enogh</a:t>
            </a:r>
            <a:endParaRPr lang="en-US" dirty="0">
              <a:latin typeface="American Typewriter" panose="02090604020004020304" pitchFamily="18" charset="77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American Typewriter" panose="02090604020004020304" pitchFamily="18" charset="77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1B1689-DC7E-5B4A-9DB9-FF577883E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3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2B79AC-7C88-BD40-96D3-0185CB4A1226}"/>
              </a:ext>
            </a:extLst>
          </p:cNvPr>
          <p:cNvSpPr/>
          <p:nvPr/>
        </p:nvSpPr>
        <p:spPr>
          <a:xfrm>
            <a:off x="1598645" y="938878"/>
            <a:ext cx="4636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merican Typewriter" panose="02090604020004020304" pitchFamily="18" charset="77"/>
              </a:rPr>
              <a:t>Using 3D convolution network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A4C493-A72E-C242-A01C-446535B3B9E7}"/>
              </a:ext>
            </a:extLst>
          </p:cNvPr>
          <p:cNvSpPr txBox="1"/>
          <p:nvPr/>
        </p:nvSpPr>
        <p:spPr>
          <a:xfrm>
            <a:off x="2949191" y="1775779"/>
            <a:ext cx="75915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pros :</a:t>
            </a:r>
          </a:p>
          <a:p>
            <a:endParaRPr lang="en-US" dirty="0">
              <a:latin typeface="American Typewriter" panose="02090604020004020304" pitchFamily="18" charset="77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American Typewriter" panose="02090604020004020304" pitchFamily="18" charset="77"/>
              </a:rPr>
              <a:t>CT-scans are 3D</a:t>
            </a:r>
          </a:p>
          <a:p>
            <a:pPr marL="285750" indent="-285750">
              <a:buFontTx/>
              <a:buChar char="-"/>
            </a:pPr>
            <a:endParaRPr lang="en-US" dirty="0">
              <a:latin typeface="American Typewriter" panose="02090604020004020304" pitchFamily="18" charset="77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American Typewriter" panose="02090604020004020304" pitchFamily="18" charset="77"/>
              </a:rPr>
              <a:t>Extract more </a:t>
            </a:r>
            <a:r>
              <a:rPr lang="en-US" dirty="0" err="1">
                <a:latin typeface="American Typewriter" panose="02090604020004020304" pitchFamily="18" charset="77"/>
              </a:rPr>
              <a:t>informations</a:t>
            </a:r>
            <a:endParaRPr lang="en-US" dirty="0">
              <a:latin typeface="American Typewriter" panose="02090604020004020304" pitchFamily="18" charset="77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American Typewriter" panose="02090604020004020304" pitchFamily="18" charset="77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American Typewriter" panose="02090604020004020304" pitchFamily="18" charset="77"/>
            </a:endParaRPr>
          </a:p>
          <a:p>
            <a:r>
              <a:rPr lang="en-US" dirty="0">
                <a:latin typeface="American Typewriter" panose="02090604020004020304" pitchFamily="18" charset="77"/>
              </a:rPr>
              <a:t>Cons :</a:t>
            </a:r>
          </a:p>
          <a:p>
            <a:endParaRPr lang="en-US" dirty="0">
              <a:latin typeface="American Typewriter" panose="02090604020004020304" pitchFamily="18" charset="77"/>
            </a:endParaRPr>
          </a:p>
          <a:p>
            <a:endParaRPr lang="en-US" dirty="0">
              <a:latin typeface="American Typewriter" panose="02090604020004020304" pitchFamily="18" charset="77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American Typewriter" panose="02090604020004020304" pitchFamily="18" charset="77"/>
              </a:rPr>
              <a:t>High complexity</a:t>
            </a:r>
          </a:p>
          <a:p>
            <a:endParaRPr lang="en-US" dirty="0">
              <a:latin typeface="American Typewriter" panose="02090604020004020304" pitchFamily="18" charset="77"/>
            </a:endParaRPr>
          </a:p>
          <a:p>
            <a:endParaRPr lang="en-US" dirty="0">
              <a:latin typeface="American Typewriter" panose="02090604020004020304" pitchFamily="18" charset="77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65B0CB-0979-EC45-8BB8-8EE9C86F8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79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7186F-2740-5C49-B3DA-1A28A76F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D0E6A3-B88A-094B-9DC3-0CD0E3477C7C}"/>
              </a:ext>
            </a:extLst>
          </p:cNvPr>
          <p:cNvSpPr/>
          <p:nvPr/>
        </p:nvSpPr>
        <p:spPr>
          <a:xfrm>
            <a:off x="1598645" y="938878"/>
            <a:ext cx="4636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merican Typewriter" panose="02090604020004020304" pitchFamily="18" charset="77"/>
              </a:rPr>
              <a:t>Dataset : LIDC-IDRI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46FF63-FF31-884B-8478-0C661D258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919" y="3582171"/>
            <a:ext cx="2435812" cy="24358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54B88A-4610-294E-A24D-111959ECE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152" y="3582171"/>
            <a:ext cx="2447579" cy="24358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FBF0C5-2A8D-5642-B321-7B87EAA98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152" y="3582200"/>
            <a:ext cx="2447578" cy="2435783"/>
          </a:xfrm>
          <a:prstGeom prst="rect">
            <a:avLst/>
          </a:prstGeom>
        </p:spPr>
      </p:pic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12372F8A-2D10-FF46-81A7-FF66D6F6B321}"/>
              </a:ext>
            </a:extLst>
          </p:cNvPr>
          <p:cNvCxnSpPr>
            <a:cxnSpLocks/>
          </p:cNvCxnSpPr>
          <p:nvPr/>
        </p:nvCxnSpPr>
        <p:spPr>
          <a:xfrm flipV="1">
            <a:off x="8029730" y="3787135"/>
            <a:ext cx="1091497" cy="973014"/>
          </a:xfrm>
          <a:prstGeom prst="bentConnector3">
            <a:avLst/>
          </a:prstGeom>
          <a:ln w="762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8C6856B4-ECEB-314D-9AC7-3407E907CE3F}"/>
              </a:ext>
            </a:extLst>
          </p:cNvPr>
          <p:cNvCxnSpPr>
            <a:cxnSpLocks/>
          </p:cNvCxnSpPr>
          <p:nvPr/>
        </p:nvCxnSpPr>
        <p:spPr>
          <a:xfrm>
            <a:off x="8029730" y="4760149"/>
            <a:ext cx="1091497" cy="990717"/>
          </a:xfrm>
          <a:prstGeom prst="bentConnector3">
            <a:avLst/>
          </a:prstGeom>
          <a:ln w="762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B3E6507-1EFF-EE43-AB19-02F7F6C68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5028" y="3198223"/>
            <a:ext cx="1177824" cy="11778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648B93-E9BF-8F43-90E9-4C52AC0742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2139" y="5320281"/>
            <a:ext cx="703602" cy="6977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844AE79-F728-3842-8A9D-CBE7E3B9DE42}"/>
              </a:ext>
            </a:extLst>
          </p:cNvPr>
          <p:cNvSpPr txBox="1"/>
          <p:nvPr/>
        </p:nvSpPr>
        <p:spPr>
          <a:xfrm>
            <a:off x="2449689" y="1941689"/>
            <a:ext cx="293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1012 3D CT-Scans</a:t>
            </a:r>
          </a:p>
        </p:txBody>
      </p:sp>
    </p:spTree>
    <p:extLst>
      <p:ext uri="{BB962C8B-B14F-4D97-AF65-F5344CB8AC3E}">
        <p14:creationId xmlns:p14="http://schemas.microsoft.com/office/powerpoint/2010/main" val="255561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2B79AC-7C88-BD40-96D3-0185CB4A1226}"/>
              </a:ext>
            </a:extLst>
          </p:cNvPr>
          <p:cNvSpPr/>
          <p:nvPr/>
        </p:nvSpPr>
        <p:spPr>
          <a:xfrm>
            <a:off x="1598645" y="938878"/>
            <a:ext cx="4636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American Typewriter" panose="02090604020004020304" pitchFamily="18" charset="77"/>
              </a:rPr>
              <a:t>EfficientNet</a:t>
            </a:r>
            <a:r>
              <a:rPr lang="en-US" sz="2000" dirty="0">
                <a:latin typeface="American Typewriter" panose="02090604020004020304" pitchFamily="18" charset="77"/>
              </a:rPr>
              <a:t> idea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A4C493-A72E-C242-A01C-446535B3B9E7}"/>
              </a:ext>
            </a:extLst>
          </p:cNvPr>
          <p:cNvSpPr txBox="1"/>
          <p:nvPr/>
        </p:nvSpPr>
        <p:spPr>
          <a:xfrm>
            <a:off x="2949191" y="1775779"/>
            <a:ext cx="7591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Improve network in depth, width &amp; Resolution</a:t>
            </a:r>
          </a:p>
          <a:p>
            <a:endParaRPr lang="en-US" dirty="0">
              <a:latin typeface="American Typewriter" panose="02090604020004020304" pitchFamily="18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217B86-863A-5544-912B-31CDF6D17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194" y="2912985"/>
            <a:ext cx="6860117" cy="28251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788AA6-FDAA-FF45-8E62-3834AC45D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284" y="2926204"/>
            <a:ext cx="9571432" cy="28251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3908D1-73C9-E04C-AEB0-C705AF87C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832" y="2683516"/>
            <a:ext cx="4030839" cy="306786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893BC2-1E4E-B143-B32F-54F37FFF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CFB700-05B4-FD41-92D0-3CF326541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288" y="2077590"/>
            <a:ext cx="7402689" cy="2458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AD8C0-6F82-8146-A4CA-D522BBB02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061" y="1949803"/>
            <a:ext cx="5313539" cy="29583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6B33BEB-4D66-6444-A58C-42246479E359}"/>
              </a:ext>
            </a:extLst>
          </p:cNvPr>
          <p:cNvSpPr/>
          <p:nvPr/>
        </p:nvSpPr>
        <p:spPr>
          <a:xfrm>
            <a:off x="1598645" y="938878"/>
            <a:ext cx="4636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American Typewriter" panose="02090604020004020304" pitchFamily="18" charset="77"/>
              </a:rPr>
              <a:t>EfficientNet</a:t>
            </a:r>
            <a:r>
              <a:rPr lang="en-US" sz="2000" dirty="0">
                <a:latin typeface="American Typewriter" panose="02090604020004020304" pitchFamily="18" charset="77"/>
              </a:rPr>
              <a:t> idea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65358A8-CCC9-5046-B5A6-6200BB3FB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47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B33BEB-4D66-6444-A58C-42246479E359}"/>
              </a:ext>
            </a:extLst>
          </p:cNvPr>
          <p:cNvSpPr/>
          <p:nvPr/>
        </p:nvSpPr>
        <p:spPr>
          <a:xfrm>
            <a:off x="1598645" y="938878"/>
            <a:ext cx="4636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merican Typewriter" panose="02090604020004020304" pitchFamily="18" charset="77"/>
              </a:rPr>
              <a:t>Multi-conv idea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B94AB8DD-0BB3-5846-8AE8-37BCF838A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0774" y="1878365"/>
            <a:ext cx="6745601" cy="388143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923A4B-44F2-004D-9B30-15C3C151D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25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2B79AC-7C88-BD40-96D3-0185CB4A1226}"/>
              </a:ext>
            </a:extLst>
          </p:cNvPr>
          <p:cNvSpPr/>
          <p:nvPr/>
        </p:nvSpPr>
        <p:spPr>
          <a:xfrm>
            <a:off x="1598645" y="938878"/>
            <a:ext cx="4636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merican Typewriter" panose="02090604020004020304" pitchFamily="18" charset="77"/>
              </a:rPr>
              <a:t>Baseline Networks 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74DDAB-D07C-B340-A1A5-4B72D58E2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324" y="1843412"/>
            <a:ext cx="4923008" cy="18277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07796B-E75D-424B-BFAE-874D72459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422" y="1526563"/>
            <a:ext cx="3074407" cy="21445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F1D2A6-6699-5843-A75C-5543B8DB2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366" y="4175573"/>
            <a:ext cx="4003589" cy="21899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0BE589-B512-1242-BDAC-E16F2C527A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4034" y="4152052"/>
            <a:ext cx="3038795" cy="2144586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AF1C6C-472B-D64D-8D10-D4FCA6CD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41745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251</Words>
  <Application>Microsoft Macintosh PowerPoint</Application>
  <PresentationFormat>Widescreen</PresentationFormat>
  <Paragraphs>141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American Typewriter</vt:lpstr>
      <vt:lpstr>Calibri</vt:lpstr>
      <vt:lpstr>Franklin Gothic Book</vt:lpstr>
      <vt:lpstr>Crop</vt:lpstr>
      <vt:lpstr>DIAGNOSTIC CLASSIFICATION OF LUNG NODULES  USING 3D NEURAL NETWORKS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CLASSIFICATION OF LUNG NODULES  USING 3D NEURAL NETWORKS </dc:title>
  <dc:creator>Microsoft Office User</dc:creator>
  <cp:lastModifiedBy>Microsoft Office User</cp:lastModifiedBy>
  <cp:revision>22</cp:revision>
  <dcterms:created xsi:type="dcterms:W3CDTF">2020-08-16T05:34:31Z</dcterms:created>
  <dcterms:modified xsi:type="dcterms:W3CDTF">2020-08-18T18:07:39Z</dcterms:modified>
</cp:coreProperties>
</file>