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6" r:id="rId4"/>
    <p:sldId id="270" r:id="rId5"/>
    <p:sldId id="282" r:id="rId6"/>
    <p:sldId id="260" r:id="rId7"/>
    <p:sldId id="276" r:id="rId8"/>
    <p:sldId id="277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5407" autoAdjust="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7C7F-DE00-4DCA-ABB1-CE7AB59DDDE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92A7-54C6-4378-A64A-751CCD437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مقدار شاخص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SSIM</a:t>
            </a:r>
            <a:r>
              <a:rPr lang="ar-B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می تواند بین 1 و -1 تغییر کند. در صورتی که دو تصویر کاملا یکسان و مشابه باشند مقدار این شاخص برابر با 1 است. مقدار 0 نیز نشان دهنده اینست که دو تصویر با یکدیگر هیچ شباهت ساختاری ندارند. این معیار با اعمال پنجره لغزان 8*8 با گام 1 بر روی تصویر اعمال شده و یک نقشه از شاخص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SSIM</a:t>
            </a:r>
            <a:r>
              <a:rPr lang="ar-B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بدست می آید. اما برای کاهش هزینه محاسباتی مقدار گام بزرگتر انتخاب می شود تا از محاسبات تکراری و بیهوده جلوگیری شود.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E02E-5261-4DB7-8CE1-137F1AAC7B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0AA8-B1B7-412C-8939-82415AADB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DAB3E-DA18-4E80-AA36-82FB49652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27835-6978-4AE2-AA6C-D0B55196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DA15A-6137-485F-A376-B042D62B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39320-3EC2-4D78-BCDC-9C07E21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FB27-2674-4F7D-9F91-428FBD31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3E850-FD9F-4975-B599-EDF51CD4B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1D4B0-99E1-4298-9594-EB90F951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139FB-B1AE-4A28-A05A-8FA541C8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EE7AF-6F14-4AE7-B7F2-0636A5B5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07F76-67EA-4B29-8682-96AC0770D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76F5-3118-4A3C-A1F1-4F60563A7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2DCE-88B2-4F1B-BAFB-11C66DE5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5E3AC-C52A-434C-9024-CC5B27C1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1A7DA-2D6E-4DEB-AC9F-31E8A4A4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77B0-68F8-43A1-BFEB-59A34307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3C93C-D244-4587-B57E-ED53A748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670BF-AD44-4537-AE0F-A5C87B90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2A7F1-01AC-4847-8CCB-05B9D6A0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F9BA9-15C4-4803-A0C2-281D81D6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9BF7-B5E6-47A3-9398-553ABF2B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630D2-0728-42C0-8219-F8F36DBA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0C915-247F-4659-8111-524DC964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8158-1972-4F50-8DDD-75DDA7C7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E58F-F54B-4903-A232-795DC488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ED5E-00B3-4E93-89C4-414DD777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41CE-E12E-48DB-9565-A62914D3A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866D8-2ED7-48CA-9C7F-1550B63D9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C6669-D1FF-4246-97AF-5254170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9B5A0-F9D2-46F0-93A8-72A7453D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45244-0462-4D80-A3D9-09924EA3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2711-6C88-4DFE-AB05-3767D7C9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C609B-9445-49C8-83F6-4F582E46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8F521-7C4A-4A9C-A291-C36D2E267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19957-F6EA-4B78-B11B-667558109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0AD22-7F24-4E8F-A77F-0BEA7EA48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65214-DE02-4610-BFA9-FC43324D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164D38-BCBC-43FA-9A0F-CE300448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EA38D-1EF1-4FAE-B418-A3618659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4ECD-98FE-41B1-8258-B776E727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BF95E-41F2-4A64-8833-0F4BC979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56B89-41FB-466A-A7C1-046569F8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85123-EE1C-4239-80A3-F1D26066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9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86AFB-33A6-4C3B-9FB3-234A0A2F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70253-9620-4BDE-AB45-1D213ADB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716E-4E3B-49A1-83EA-14652264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D41D-91B0-4C24-9249-30D7689F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3BF8-68F9-4289-92C0-C3CD6410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0B113-69CB-4FD1-86FD-3B664D030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F73AE-A317-4A41-8026-962E57BE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4F801-2E48-4747-BB64-2667AA5F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9FF1A-81FB-4A49-A6EE-634E1661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8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FD40-192F-460A-BCE8-AEFC3911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9DC06-9F6F-4FFF-82D4-0C5D4964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55606-DD0B-436B-94F0-59A78563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1723F-6AEB-4951-A5D8-9D78B9BC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0FD09-CAA1-4B8F-82D4-3758EC0A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9DAF-C4F2-482F-9141-A122D8B9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9FB4-AD2A-4859-9704-D72A7E1F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B5EE9-C7B3-48BE-BC05-9068AC830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A9AD9-05F1-46F1-B83A-FCF63B7E9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A79CA-3FF3-41E3-98B5-148EC625F35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D6B55-8BC6-4B4F-B545-4213D4668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857C-C296-414B-94AB-B766DED5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603C-F250-4505-829D-01EC1557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273"/>
            <a:ext cx="12192000" cy="3170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فرا تفکیک پذیری تصویر</a:t>
            </a:r>
          </a:p>
          <a:p>
            <a:pPr algn="ctr" rtl="1">
              <a:lnSpc>
                <a:spcPct val="150000"/>
              </a:lnSpc>
            </a:pPr>
            <a:r>
              <a:rPr lang="en-US" sz="2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Single Image Super-Resolution</a:t>
            </a:r>
            <a:endParaRPr lang="fa-IR" sz="2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endParaRPr lang="fa-IR" sz="3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 rtl="1"/>
            <a:r>
              <a:rPr lang="fa-IR" sz="20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استاد: دکتر محمدطاهر پیله ور</a:t>
            </a:r>
          </a:p>
          <a:p>
            <a:pPr algn="ctr" rtl="1"/>
            <a:endParaRPr lang="fa-IR" sz="20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 rtl="1"/>
            <a:endParaRPr lang="fa-IR" sz="20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 rtl="1"/>
            <a:r>
              <a:rPr lang="fa-IR" sz="20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تهیه کننده : طاها سماواتی</a:t>
            </a:r>
            <a:endParaRPr lang="en-US" sz="20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FA2B5-C615-4CC9-98E4-1B1010D7C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3"/>
          <a:stretch/>
        </p:blipFill>
        <p:spPr>
          <a:xfrm>
            <a:off x="1864658" y="3595249"/>
            <a:ext cx="8462682" cy="32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r>
              <a:rPr lang="en-US" sz="20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Results – BSD100</a:t>
            </a:r>
            <a:endParaRPr lang="fa-IR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0AF4648-44AD-46D3-8D6D-F8BC9B763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5" y="671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C00997B-5E90-447E-836F-DA636966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2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ECAD4-D902-438A-AE11-A1EB011EE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0" y="650120"/>
            <a:ext cx="6635759" cy="62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506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2775" y="2180273"/>
            <a:ext cx="5238750" cy="9848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r>
              <a:rPr lang="en-US" sz="20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Thanks for your attention</a:t>
            </a:r>
            <a:endParaRPr lang="fa-IR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C00997B-5E90-447E-836F-DA636966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2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07723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b="1" dirty="0"/>
              <a:t>Introduction</a:t>
            </a:r>
          </a:p>
          <a:p>
            <a:pPr algn="ctr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008" y="1672594"/>
                <a:ext cx="4999692" cy="206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</a:rPr>
                  <a:t>Single Image Super Resolution</a:t>
                </a:r>
                <a:endParaRPr lang="fa-IR" sz="1600" dirty="0">
                  <a:latin typeface="IRANSansMobile" panose="02040503050201020203" pitchFamily="18" charset="-78"/>
                  <a:cs typeface="IRANSansMobile" panose="02040503050201020203" pitchFamily="18" charset="-78"/>
                </a:endParaRPr>
              </a:p>
              <a:p>
                <a:endParaRPr lang="fa-IR" sz="1600" dirty="0">
                  <a:latin typeface="IRANSansMobile" panose="02040503050201020203" pitchFamily="18" charset="-78"/>
                  <a:cs typeface="IRANSansMobile" panose="02040503050201020203" pitchFamily="18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6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𝐿𝑅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  </m:t>
                    </m:r>
                  </m:oMath>
                </a14:m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</a:rPr>
                  <a:t>enhance image resolution and reconstruct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6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𝑆𝑅</m:t>
                        </m:r>
                      </m:sup>
                    </m:sSup>
                  </m:oMath>
                </a14:m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</a:rPr>
                  <a:t> approx.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6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𝐻𝑅</m:t>
                        </m:r>
                      </m:sup>
                    </m:sSup>
                  </m:oMath>
                </a14:m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</a:rPr>
                  <a:t> </a:t>
                </a:r>
                <a:endParaRPr lang="fa-IR" sz="1600" dirty="0">
                  <a:latin typeface="IRANSansMobile" panose="02040503050201020203" pitchFamily="18" charset="-78"/>
                  <a:cs typeface="IRANSansMobile" panose="02040503050201020203" pitchFamily="18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a-IR" sz="1600" dirty="0">
                  <a:latin typeface="IRANSansMobile" panose="02040503050201020203" pitchFamily="18" charset="-78"/>
                  <a:cs typeface="IRANSansMobile" panose="02040503050201020203" pitchFamily="18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</a:rPr>
                  <a:t>CNN Based</a:t>
                </a:r>
                <a:endParaRPr lang="fa-IR" sz="1600" dirty="0">
                  <a:latin typeface="IRANSansMobile" panose="02040503050201020203" pitchFamily="18" charset="-78"/>
                  <a:cs typeface="IRANSansMobile" panose="02040503050201020203" pitchFamily="18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a-IR" sz="1600" dirty="0">
                  <a:latin typeface="IRANSansMobile" panose="02040503050201020203" pitchFamily="18" charset="-78"/>
                  <a:cs typeface="IRANSansMobile" panose="02040503050201020203" pitchFamily="18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</a:rPr>
                  <a:t>First use of CNNs in this task </a:t>
                </a:r>
                <a:r>
                  <a:rPr lang="en-US" sz="1600" dirty="0">
                    <a:latin typeface="IRANSansMobile" panose="02040503050201020203" pitchFamily="18" charset="-78"/>
                    <a:cs typeface="IRANSansMobile" panose="02040503050201020203" pitchFamily="18" charset="-78"/>
                    <a:sym typeface="Wingdings" panose="05000000000000000000" pitchFamily="2" charset="2"/>
                  </a:rPr>
                  <a:t> 2014</a:t>
                </a:r>
                <a:endParaRPr lang="en-US" sz="1600" dirty="0">
                  <a:latin typeface="IRANSansMobile" panose="02040503050201020203" pitchFamily="18" charset="-78"/>
                  <a:cs typeface="IRANSansMobile" panose="02040503050201020203" pitchFamily="18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8" y="1672594"/>
                <a:ext cx="4999692" cy="2062937"/>
              </a:xfrm>
              <a:prstGeom prst="rect">
                <a:avLst/>
              </a:prstGeom>
              <a:blipFill>
                <a:blip r:embed="rId3"/>
                <a:stretch>
                  <a:fillRect l="-732" t="-885" b="-38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64429" y="1559257"/>
            <a:ext cx="229341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Challenges</a:t>
            </a: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Network architecture</a:t>
            </a:r>
            <a:endParaRPr lang="fa-IR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Loss function</a:t>
            </a:r>
            <a:endParaRPr lang="fa-IR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Training procedure</a:t>
            </a:r>
            <a:endParaRPr lang="fa-IR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IRANSansMobile" panose="02040503050201020203" pitchFamily="18" charset="-78"/>
                <a:cs typeface="IRANSansMobile" panose="02040503050201020203" pitchFamily="18" charset="-78"/>
              </a:rPr>
              <a:t>Upsampling</a:t>
            </a: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 method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Real-time</a:t>
            </a:r>
            <a:endParaRPr lang="fa-IR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4248" y="4453183"/>
            <a:ext cx="3273778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Paper</a:t>
            </a:r>
            <a:endParaRPr lang="fa-IR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Photo-realistic single image super-resolution using a generative adversarial network. (2017) </a:t>
            </a:r>
            <a:r>
              <a:rPr lang="en-US" dirty="0"/>
              <a:t>- </a:t>
            </a:r>
            <a:r>
              <a:rPr lang="en-US" sz="1400" dirty="0"/>
              <a:t>~</a:t>
            </a:r>
            <a:r>
              <a:rPr lang="en-US" dirty="0"/>
              <a:t> </a:t>
            </a:r>
            <a:r>
              <a:rPr lang="en-US" sz="1200" dirty="0"/>
              <a:t>3000 citations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9E6F4-177F-44BA-85B4-CBD75768A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" y="4453183"/>
            <a:ext cx="4171458" cy="2085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DCAE7-3789-430B-AAEA-64C1517180B3}"/>
              </a:ext>
            </a:extLst>
          </p:cNvPr>
          <p:cNvSpPr txBox="1"/>
          <p:nvPr/>
        </p:nvSpPr>
        <p:spPr>
          <a:xfrm>
            <a:off x="8610600" y="1559257"/>
            <a:ext cx="229341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Applications</a:t>
            </a: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IRANSansMobile" panose="02040503050201020203" pitchFamily="18" charset="-78"/>
                <a:cs typeface="IRANSansMobile" panose="02040503050201020203" pitchFamily="18" charset="-78"/>
              </a:rPr>
              <a:t>Survillance</a:t>
            </a: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 and security</a:t>
            </a:r>
            <a:endParaRPr lang="fa-IR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IRANSansMobile" panose="02040503050201020203" pitchFamily="18" charset="-78"/>
                <a:cs typeface="IRANSansMobile" panose="02040503050201020203" pitchFamily="18" charset="-78"/>
              </a:rPr>
              <a:t>Sattelite</a:t>
            </a: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 images</a:t>
            </a:r>
            <a:endParaRPr lang="fa-IR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Video and Image enhancement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Smartphones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Preprocessing for some applications to improve results</a:t>
            </a:r>
            <a:endParaRPr lang="fa-IR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20431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66374" y="1458402"/>
                <a:ext cx="6659251" cy="316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endParaRPr lang="fa-IR" dirty="0">
                  <a:cs typeface="B Nazanin" panose="00000400000000000000" pitchFamily="2" charset="-78"/>
                </a:endParaRPr>
              </a:p>
              <a:p>
                <a:pPr algn="ctr" rtl="1"/>
                <a:r>
                  <a:rPr lang="en-US" dirty="0">
                    <a:cs typeface="B Nazanin" panose="00000400000000000000" pitchFamily="2" charset="-78"/>
                  </a:rPr>
                  <a:t>MSE</a:t>
                </a:r>
              </a:p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  <a:p>
                <a:pPr algn="ctr" rtl="1"/>
                <a:r>
                  <a:rPr lang="en-US" dirty="0">
                    <a:cs typeface="B Nazanin" panose="00000400000000000000" pitchFamily="2" charset="-78"/>
                  </a:rPr>
                  <a:t>PSNR</a:t>
                </a:r>
                <a:endParaRPr lang="fa-IR" dirty="0">
                  <a:cs typeface="B Nazanin" panose="00000400000000000000" pitchFamily="2" charset="-78"/>
                </a:endParaRPr>
              </a:p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  <a:p>
                <a:pPr algn="ctr" rtl="1"/>
                <a:r>
                  <a:rPr lang="en-US" dirty="0">
                    <a:cs typeface="B Nazanin" panose="00000400000000000000" pitchFamily="2" charset="-78"/>
                  </a:rPr>
                  <a:t>FID</a:t>
                </a:r>
              </a:p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𝑃𝑆𝑁𝑅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𝑀𝐴𝑋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𝑀𝑆𝐸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374" y="1458402"/>
                <a:ext cx="6659251" cy="3160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BF9C987-1849-4E93-9D91-41BDC86D9D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15" y="4236356"/>
            <a:ext cx="3837802" cy="3260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592631-AD71-4B11-927A-4132A343A58B}"/>
                  </a:ext>
                </a:extLst>
              </p:cNvPr>
              <p:cNvSpPr/>
              <p:nvPr/>
            </p:nvSpPr>
            <p:spPr>
              <a:xfrm>
                <a:off x="586032" y="4654366"/>
                <a:ext cx="11019934" cy="1853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ctr" rtl="1">
                  <a:lnSpc>
                    <a:spcPct val="115000"/>
                  </a:lnSpc>
                  <a:spcBef>
                    <a:spcPts val="600"/>
                  </a:spcBef>
                </a:pPr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592631-AD71-4B11-927A-4132A343A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32" y="4654366"/>
                <a:ext cx="11019934" cy="1853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74F0DE9-CFEC-4E5F-82F4-C1575ADCDCCA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b="1" dirty="0"/>
              <a:t>Introduction- Metrics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60087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a-IR" b="1" dirty="0"/>
          </a:p>
          <a:p>
            <a:pPr algn="ctr"/>
            <a:r>
              <a:rPr lang="en-US" sz="24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Proposed Model – Improvement </a:t>
            </a:r>
            <a:r>
              <a:rPr lang="en-US" sz="2400" b="1">
                <a:latin typeface="IRANSansMobile" panose="02040503050201020203" pitchFamily="18" charset="-78"/>
                <a:cs typeface="IRANSansMobile" panose="02040503050201020203" pitchFamily="18" charset="-78"/>
              </a:rPr>
              <a:t>on SRGANs</a:t>
            </a:r>
            <a:endParaRPr lang="fa-IR" sz="24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301600-D7C5-47F8-AA99-D0D825DC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34" y="26478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64F63-A653-4C4B-B233-2884865A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35962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671DF2-63F1-4378-B4B6-55462EF4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1399879"/>
            <a:ext cx="7817121" cy="1923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500706-8088-4DBC-95DA-404AA00A8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20" y="3596219"/>
            <a:ext cx="6682397" cy="21324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6835EE3-D71E-4531-8C94-A3A1CE29DA28}"/>
              </a:ext>
            </a:extLst>
          </p:cNvPr>
          <p:cNvSpPr/>
          <p:nvPr/>
        </p:nvSpPr>
        <p:spPr>
          <a:xfrm>
            <a:off x="553770" y="1307002"/>
            <a:ext cx="3273778" cy="457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Generator: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Same as SRGAN’s generator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With two additional residual blocks (a total of 18 RB)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InstanceNorm</a:t>
            </a:r>
            <a:r>
              <a:rPr lang="en-US" sz="1600" dirty="0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 (*)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accent1"/>
              </a:solidFill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Discriminator</a:t>
            </a:r>
            <a:endParaRPr lang="fa-IR" sz="1600" dirty="0">
              <a:solidFill>
                <a:schemeClr val="accent1"/>
              </a:solidFill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Fully Convolutional discriminator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8x lower parameter count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4M compared to 38M (SRGAN)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efficient to optimize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37209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r>
              <a:rPr lang="en-US" sz="20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Dataset</a:t>
            </a:r>
            <a:endParaRPr lang="fa-IR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BDE70-AA3A-4D0D-B9A3-D1D167F9CB35}"/>
              </a:ext>
            </a:extLst>
          </p:cNvPr>
          <p:cNvSpPr txBox="1"/>
          <p:nvPr/>
        </p:nvSpPr>
        <p:spPr>
          <a:xfrm>
            <a:off x="508938" y="1578103"/>
            <a:ext cx="6243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Dataset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DIV2K </a:t>
            </a: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  <a:sym typeface="Wingdings" panose="05000000000000000000" pitchFamily="2" charset="2"/>
              </a:rPr>
              <a:t> 800 train – 100 validation (was used as test set)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IRANSansMobile" panose="02040503050201020203" pitchFamily="18" charset="-78"/>
              <a:cs typeface="IRANSansMobile" panose="02040503050201020203" pitchFamily="18" charset="-78"/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  <a:sym typeface="Wingdings" panose="05000000000000000000" pitchFamily="2" charset="2"/>
              </a:rPr>
              <a:t>Other benchmark datasets: Set5, BSD100, URBAN100</a:t>
            </a:r>
            <a:endParaRPr lang="en-US" sz="14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301600-D7C5-47F8-AA99-D0D825DC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34" y="26478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64F63-A653-4C4B-B233-2884865A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35962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DFE5F-3BC5-45A8-A221-6DA6A63611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669960"/>
            <a:ext cx="5648325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0C700-83B4-4C24-9A5E-3D3796FF37D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512" r="-591" b="-3301"/>
          <a:stretch/>
        </p:blipFill>
        <p:spPr bwMode="auto">
          <a:xfrm>
            <a:off x="938058" y="3741084"/>
            <a:ext cx="4528351" cy="2394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66F438-0F78-47DB-A2FF-4CCFAE002C89}"/>
              </a:ext>
            </a:extLst>
          </p:cNvPr>
          <p:cNvSpPr txBox="1"/>
          <p:nvPr/>
        </p:nvSpPr>
        <p:spPr>
          <a:xfrm>
            <a:off x="2496598" y="3335529"/>
            <a:ext cx="68592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Validation					Train</a:t>
            </a: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82C81-8224-4C2B-9DB2-C59702FBA346}"/>
              </a:ext>
            </a:extLst>
          </p:cNvPr>
          <p:cNvSpPr txBox="1"/>
          <p:nvPr/>
        </p:nvSpPr>
        <p:spPr>
          <a:xfrm>
            <a:off x="6096000" y="1578103"/>
            <a:ext cx="62437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IRANSansMobile" panose="02040503050201020203" pitchFamily="18" charset="-78"/>
                <a:cs typeface="IRANSansMobile" panose="02040503050201020203" pitchFamily="18" charset="-78"/>
              </a:rPr>
              <a:t>Preprocessing and Augmentation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0-1 Normalization (model built-in)</a:t>
            </a:r>
            <a:endParaRPr lang="en-US" sz="1400" dirty="0">
              <a:latin typeface="IRANSansMobile" panose="02040503050201020203" pitchFamily="18" charset="-78"/>
              <a:cs typeface="IRANSansMobile" panose="02040503050201020203" pitchFamily="18" charset="-78"/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  <a:sym typeface="Wingdings" panose="05000000000000000000" pitchFamily="2" charset="2"/>
              </a:rPr>
              <a:t>Random fixed sized cropping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  <a:sym typeface="Wingdings" panose="05000000000000000000" pitchFamily="2" charset="2"/>
              </a:rPr>
              <a:t>Random rotation and flipping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  <a:sym typeface="Wingdings" panose="05000000000000000000" pitchFamily="2" charset="2"/>
              </a:rPr>
              <a:t>LR images 4x downscaled (Bicubic)</a:t>
            </a:r>
            <a:endParaRPr lang="en-US" sz="1400" dirty="0">
              <a:latin typeface="IRANSansMobile" panose="02040503050201020203" pitchFamily="18" charset="-78"/>
              <a:cs typeface="IRANSansMobile" panose="02040503050201020203" pitchFamily="18" charset="-7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97278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6FDF2-015F-433C-83B2-7468F472B199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b="1" dirty="0" err="1"/>
              <a:t>Trainng</a:t>
            </a:r>
            <a:r>
              <a:rPr lang="en-US" sz="2400" b="1" dirty="0"/>
              <a:t> Procedure</a:t>
            </a:r>
          </a:p>
          <a:p>
            <a:pPr algn="ct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E32D4-99E1-44A0-AAC1-CFC73C064E97}"/>
              </a:ext>
            </a:extLst>
          </p:cNvPr>
          <p:cNvSpPr txBox="1"/>
          <p:nvPr/>
        </p:nvSpPr>
        <p:spPr>
          <a:xfrm>
            <a:off x="185673" y="1285662"/>
            <a:ext cx="115352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Training</a:t>
            </a: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latin typeface="IRANSansMobile" panose="02040503050201020203" pitchFamily="18" charset="-78"/>
                <a:cs typeface="IRANSansMobile" panose="02040503050201020203" pitchFamily="18" charset="-78"/>
              </a:rPr>
              <a:t>Tensorflow</a:t>
            </a: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 2 API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Generator: 4x upscale – with 1.7M parameters --- Discriminator 4M parameters</a:t>
            </a: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Batch size = 16 , Adam optimizer with constant decay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latin typeface="IRANSansMobile" panose="02040503050201020203" pitchFamily="18" charset="-78"/>
                <a:cs typeface="IRANSansMobile" panose="02040503050201020203" pitchFamily="18" charset="-78"/>
              </a:rPr>
              <a:t>Trainnig</a:t>
            </a: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 procedure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Pretrain generator for some epochs with MSE loss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Adversarial training (50 000 steps)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Save weights every 1000 steps</a:t>
            </a:r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lvl="1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lvl="1"/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Two models: 1. SRGAN  2.Improved SRGAN</a:t>
            </a:r>
          </a:p>
          <a:p>
            <a:pPr lvl="1" algn="l"/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 	Contribution: deeper generator by 2 </a:t>
            </a:r>
            <a:r>
              <a:rPr lang="en-US" sz="1600" dirty="0" err="1">
                <a:latin typeface="IRANSansMobile" panose="02040503050201020203" pitchFamily="18" charset="-78"/>
                <a:cs typeface="IRANSansMobile" panose="02040503050201020203" pitchFamily="18" charset="-78"/>
              </a:rPr>
              <a:t>resblocks</a:t>
            </a: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 + FCN discriminator 1/8 parameters + added DCT loss</a:t>
            </a:r>
          </a:p>
          <a:p>
            <a:pPr lvl="1" algn="l"/>
            <a:endParaRPr lang="fa-IR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Evaluation: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Compute MSE, PSNR, SSIM, </a:t>
            </a:r>
            <a:r>
              <a:rPr lang="en-US" sz="16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FID </a:t>
            </a: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on benchmark datasets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2219427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r>
              <a:rPr lang="en-US" sz="20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Results</a:t>
            </a:r>
            <a:endParaRPr lang="fa-IR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0AF4648-44AD-46D3-8D6D-F8BC9B763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C00997B-5E90-447E-836F-DA636966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2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40F34-11AA-457F-9415-E67F92054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0" y="984885"/>
            <a:ext cx="6646914" cy="2997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5F62C-849B-4CAE-988D-F6F84482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76" y="3961515"/>
            <a:ext cx="6432122" cy="2897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98A9F3-462D-4D0B-85D7-C9697A7A5AD9}"/>
              </a:ext>
            </a:extLst>
          </p:cNvPr>
          <p:cNvSpPr txBox="1"/>
          <p:nvPr/>
        </p:nvSpPr>
        <p:spPr>
          <a:xfrm>
            <a:off x="500179" y="1289953"/>
            <a:ext cx="37848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SRGAN</a:t>
            </a: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16 Residual blocks </a:t>
            </a:r>
          </a:p>
          <a:p>
            <a:pPr algn="l"/>
            <a:r>
              <a:rPr lang="en-US" sz="14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Traditional discriminator</a:t>
            </a: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Improved Model</a:t>
            </a: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r>
              <a:rPr lang="en-US" sz="12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18 Residual blocks</a:t>
            </a:r>
          </a:p>
          <a:p>
            <a:pPr algn="l"/>
            <a:r>
              <a:rPr lang="en-US" sz="12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FCN discriminator</a:t>
            </a:r>
          </a:p>
          <a:p>
            <a:pPr algn="l"/>
            <a:r>
              <a:rPr lang="en-US" sz="12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DCT loss</a:t>
            </a:r>
          </a:p>
          <a:p>
            <a:pPr algn="l"/>
            <a:endParaRPr lang="en-US" sz="1600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l"/>
            <a:r>
              <a:rPr lang="en-US" sz="1600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DIV2K - Validation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B78BF70-4FDF-4B34-9BFC-EC71DB6E1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72883"/>
              </p:ext>
            </p:extLst>
          </p:nvPr>
        </p:nvGraphicFramePr>
        <p:xfrm>
          <a:off x="500179" y="5259772"/>
          <a:ext cx="3531702" cy="1281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234">
                  <a:extLst>
                    <a:ext uri="{9D8B030D-6E8A-4147-A177-3AD203B41FA5}">
                      <a16:colId xmlns:a16="http://schemas.microsoft.com/office/drawing/2014/main" val="3969408197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645389237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2038791377"/>
                    </a:ext>
                  </a:extLst>
                </a:gridCol>
              </a:tblGrid>
              <a:tr h="477018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مدل / معیار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SRGAN Based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Improved SRGAN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8253629"/>
                  </a:ext>
                </a:extLst>
              </a:tr>
              <a:tr h="268184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297.83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210.55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89345"/>
                  </a:ext>
                </a:extLst>
              </a:tr>
              <a:tr h="268184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PSNR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27.63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29.50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5428"/>
                  </a:ext>
                </a:extLst>
              </a:tr>
              <a:tr h="268184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0.71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0.76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579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730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548E7F0-6022-4C7A-8BFB-3A1CF152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3824140"/>
            <a:ext cx="24479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r>
              <a:rPr lang="en-US" sz="20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Overall Results</a:t>
            </a:r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301600-D7C5-47F8-AA99-D0D825DC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34" y="26478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A3E363-CE89-46A4-91C5-1D508D894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37465"/>
              </p:ext>
            </p:extLst>
          </p:nvPr>
        </p:nvGraphicFramePr>
        <p:xfrm>
          <a:off x="2008921" y="1420812"/>
          <a:ext cx="5320145" cy="1459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029">
                  <a:extLst>
                    <a:ext uri="{9D8B030D-6E8A-4147-A177-3AD203B41FA5}">
                      <a16:colId xmlns:a16="http://schemas.microsoft.com/office/drawing/2014/main" val="2047608245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959336960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588340359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2109900140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047078583"/>
                    </a:ext>
                  </a:extLst>
                </a:gridCol>
              </a:tblGrid>
              <a:tr h="479093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مدل / معیار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SR-ResNet-L2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SR-GAN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Proposed – Improved SRGAN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Paper - SRGAN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640442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280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440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108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----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462286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PSNR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21.97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23.29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27.79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29.4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204973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0.47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0.67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0.793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0.84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62148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50C1577-C299-48AF-A51F-FBC4EF1296D6}"/>
              </a:ext>
            </a:extLst>
          </p:cNvPr>
          <p:cNvSpPr txBox="1"/>
          <p:nvPr/>
        </p:nvSpPr>
        <p:spPr>
          <a:xfrm>
            <a:off x="140007" y="1420812"/>
            <a:ext cx="18288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Set5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BSDS100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Urban100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58EA9FF-0E47-4B72-B726-3C2E77D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49" y="1425252"/>
            <a:ext cx="23907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93A06-5EC7-4E10-91C4-C24968D952AC}"/>
              </a:ext>
            </a:extLst>
          </p:cNvPr>
          <p:cNvSpPr txBox="1"/>
          <p:nvPr/>
        </p:nvSpPr>
        <p:spPr>
          <a:xfrm>
            <a:off x="8934449" y="1114540"/>
            <a:ext cx="246981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/>
              <a:t>SRGAN – DIV2K_valid</a:t>
            </a:r>
            <a:endParaRPr lang="fa-IR" sz="1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13C61C-D87B-4E36-9F8D-AE8EA870C0E0}"/>
              </a:ext>
            </a:extLst>
          </p:cNvPr>
          <p:cNvSpPr/>
          <p:nvPr/>
        </p:nvSpPr>
        <p:spPr>
          <a:xfrm>
            <a:off x="10129836" y="3450546"/>
            <a:ext cx="274252" cy="657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DC6706F-D627-464C-B377-1E1637467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78162"/>
              </p:ext>
            </p:extLst>
          </p:nvPr>
        </p:nvGraphicFramePr>
        <p:xfrm>
          <a:off x="2008921" y="3124967"/>
          <a:ext cx="5320145" cy="1459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029">
                  <a:extLst>
                    <a:ext uri="{9D8B030D-6E8A-4147-A177-3AD203B41FA5}">
                      <a16:colId xmlns:a16="http://schemas.microsoft.com/office/drawing/2014/main" val="2047608245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959336960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588340359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2109900140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047078583"/>
                    </a:ext>
                  </a:extLst>
                </a:gridCol>
              </a:tblGrid>
              <a:tr h="479093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مدل / معیار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SR-ResNet-L2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SR-GAN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Proposed – Improved SRGAN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Paper - SRGAN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640442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429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661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221.4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----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462286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PSNR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20.74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20.97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24.68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25.16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204973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0.41</a:t>
                      </a:r>
                      <a:endParaRPr lang="en-US" sz="12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0.59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highlight>
                            <a:srgbClr val="FFFF00"/>
                          </a:highlight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0.742</a:t>
                      </a:r>
                      <a:endParaRPr lang="en-US" sz="1400" b="1" dirty="0">
                        <a:effectLst/>
                        <a:highlight>
                          <a:srgbClr val="FFFF00"/>
                        </a:highlight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0.66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62148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579638-EBA6-449E-91D4-0AED1455C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21972"/>
              </p:ext>
            </p:extLst>
          </p:nvPr>
        </p:nvGraphicFramePr>
        <p:xfrm>
          <a:off x="2008920" y="4896485"/>
          <a:ext cx="5320145" cy="1459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029">
                  <a:extLst>
                    <a:ext uri="{9D8B030D-6E8A-4147-A177-3AD203B41FA5}">
                      <a16:colId xmlns:a16="http://schemas.microsoft.com/office/drawing/2014/main" val="2047608245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959336960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588340359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2109900140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047078583"/>
                    </a:ext>
                  </a:extLst>
                </a:gridCol>
              </a:tblGrid>
              <a:tr h="479093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مدل / معیار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SR-ResNet-L2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SR-GAN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Proposed – Improved SRGAN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Paper - SRGAN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640442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692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1272.2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1087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----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462286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PSNR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15.62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18.07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17.66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---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204973"/>
                  </a:ext>
                </a:extLst>
              </a:tr>
              <a:tr h="269351"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0.27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IRANSansMobile" panose="02040503050201020203" pitchFamily="18" charset="-78"/>
                          <a:cs typeface="IRANSansMobile" panose="02040503050201020203" pitchFamily="18" charset="-78"/>
                        </a:rPr>
                        <a:t>0.58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0.62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IRANSansMobile" panose="02040503050201020203" pitchFamily="18" charset="-78"/>
                          <a:ea typeface="Times New Roman" panose="02020603050405020304" pitchFamily="18" charset="0"/>
                          <a:cs typeface="IRANSansMobile" panose="02040503050201020203" pitchFamily="18" charset="-78"/>
                        </a:rPr>
                        <a:t>---</a:t>
                      </a:r>
                      <a:endParaRPr lang="en-US" sz="1400" dirty="0">
                        <a:effectLst/>
                        <a:latin typeface="IRANSansMobile" panose="02040503050201020203" pitchFamily="18" charset="-78"/>
                        <a:ea typeface="Times New Roman" panose="02020603050405020304" pitchFamily="18" charset="0"/>
                        <a:cs typeface="IRANSansMobile" panose="02040503050201020203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62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101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pPr algn="ctr"/>
            <a:r>
              <a:rPr lang="en-US" sz="2000" b="1" dirty="0">
                <a:latin typeface="IRANSansMobile" panose="02040503050201020203" pitchFamily="18" charset="-78"/>
                <a:cs typeface="IRANSansMobile" panose="02040503050201020203" pitchFamily="18" charset="-78"/>
              </a:rPr>
              <a:t>Results</a:t>
            </a:r>
            <a:endParaRPr lang="fa-IR" sz="2000" b="1" dirty="0">
              <a:latin typeface="IRANSansMobile" panose="02040503050201020203" pitchFamily="18" charset="-78"/>
              <a:cs typeface="IRANSansMobile" panose="02040503050201020203" pitchFamily="18" charset="-78"/>
            </a:endParaRPr>
          </a:p>
          <a:p>
            <a:r>
              <a:rPr lang="en-US" dirty="0"/>
              <a:t>			Set5						DIV2K_VALID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D840-DA34-41E8-B588-C7DF173052B2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0AF4648-44AD-46D3-8D6D-F8BC9B763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5" y="671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C00997B-5E90-447E-836F-DA636966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2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2E7BF-76D5-4E3E-8892-08B792EB9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7" y="1052025"/>
            <a:ext cx="5363397" cy="5738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65D7FA-9784-4CCB-9145-EDD0A1ABF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25" y="984885"/>
            <a:ext cx="5443568" cy="58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105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521</Words>
  <Application>Microsoft Office PowerPoint</Application>
  <PresentationFormat>Widescreen</PresentationFormat>
  <Paragraphs>230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IRANSansMobile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Taha</dc:creator>
  <cp:lastModifiedBy>Diamond</cp:lastModifiedBy>
  <cp:revision>109</cp:revision>
  <dcterms:created xsi:type="dcterms:W3CDTF">2020-02-07T20:06:27Z</dcterms:created>
  <dcterms:modified xsi:type="dcterms:W3CDTF">2020-08-18T03:46:02Z</dcterms:modified>
</cp:coreProperties>
</file>